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1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AD3363F-8FA0-4373-8B01-ABA64ADA183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FDFE04-9760-471C-A9FC-55A5ACE2E033}" type="datetimeFigureOut">
              <a:rPr lang="ar-IQ" smtClean="0"/>
              <a:t>30/03/1440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AD3363F-8FA0-4373-8B01-ABA64ADA1835}"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DFDFE04-9760-471C-A9FC-55A5ACE2E033}" type="datetimeFigureOut">
              <a:rPr lang="ar-IQ" smtClean="0"/>
              <a:t>30/03/1440</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AD3363F-8FA0-4373-8B01-ABA64ADA183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Turkish_literature" TargetMode="External"/><Relationship Id="rId3" Type="http://schemas.openxmlformats.org/officeDocument/2006/relationships/hyperlink" Target="https://en.wikipedia.org/wiki/Turkish_people" TargetMode="External"/><Relationship Id="rId7" Type="http://schemas.openxmlformats.org/officeDocument/2006/relationships/hyperlink" Target="https://en.wikipedia.org/wiki/Anatolia" TargetMode="External"/><Relationship Id="rId2" Type="http://schemas.openxmlformats.org/officeDocument/2006/relationships/hyperlink" Target="https://en.wikipedia.org/wiki/Help:IPA/Oghuz_languages" TargetMode="External"/><Relationship Id="rId1" Type="http://schemas.openxmlformats.org/officeDocument/2006/relationships/slideLayout" Target="../slideLayouts/slideLayout2.xml"/><Relationship Id="rId6" Type="http://schemas.openxmlformats.org/officeDocument/2006/relationships/hyperlink" Target="https://en.wikipedia.org/wiki/Mysticism" TargetMode="External"/><Relationship Id="rId11" Type="http://schemas.openxmlformats.org/officeDocument/2006/relationships/hyperlink" Target="https://en.wikipedia.org/wiki/Arabic_language" TargetMode="External"/><Relationship Id="rId5" Type="http://schemas.openxmlformats.org/officeDocument/2006/relationships/hyperlink" Target="https://en.wikipedia.org/wiki/Sufism" TargetMode="External"/><Relationship Id="rId10" Type="http://schemas.openxmlformats.org/officeDocument/2006/relationships/hyperlink" Target="https://en.wikipedia.org/wiki/Persian_language" TargetMode="External"/><Relationship Id="rId4" Type="http://schemas.openxmlformats.org/officeDocument/2006/relationships/hyperlink" Target="https://en.wikipedia.org/wiki/Poetry" TargetMode="External"/><Relationship Id="rId9" Type="http://schemas.openxmlformats.org/officeDocument/2006/relationships/hyperlink" Target="https://en.wikipedia.org/wiki/Turkish_languag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Mysticism" TargetMode="External"/><Relationship Id="rId13" Type="http://schemas.openxmlformats.org/officeDocument/2006/relationships/hyperlink" Target="https://en.wikipedia.org/wiki/Cappadocian_Greeks" TargetMode="External"/><Relationship Id="rId3" Type="http://schemas.openxmlformats.org/officeDocument/2006/relationships/hyperlink" Target="https://en.wikipedia.org/wiki/Poet" TargetMode="External"/><Relationship Id="rId7" Type="http://schemas.openxmlformats.org/officeDocument/2006/relationships/hyperlink" Target="https://en.wikipedia.org/wiki/Sufism" TargetMode="External"/><Relationship Id="rId12" Type="http://schemas.openxmlformats.org/officeDocument/2006/relationships/hyperlink" Target="https://en.wikipedia.org/wiki/Turkish_people" TargetMode="External"/><Relationship Id="rId2" Type="http://schemas.openxmlformats.org/officeDocument/2006/relationships/hyperlink" Target="https://en.wikipedia.org/wiki/Persian_people" TargetMode="External"/><Relationship Id="rId16" Type="http://schemas.openxmlformats.org/officeDocument/2006/relationships/hyperlink" Target="https://en.wikipedia.org/wiki/South_Asia" TargetMode="External"/><Relationship Id="rId1" Type="http://schemas.openxmlformats.org/officeDocument/2006/relationships/slideLayout" Target="../slideLayouts/slideLayout2.xml"/><Relationship Id="rId6" Type="http://schemas.openxmlformats.org/officeDocument/2006/relationships/hyperlink" Target="https://en.wikipedia.org/wiki/Theologian" TargetMode="External"/><Relationship Id="rId11" Type="http://schemas.openxmlformats.org/officeDocument/2006/relationships/hyperlink" Target="https://en.wikipedia.org/wiki/Tajiks" TargetMode="External"/><Relationship Id="rId5" Type="http://schemas.openxmlformats.org/officeDocument/2006/relationships/hyperlink" Target="https://en.wikipedia.org/wiki/Ulama" TargetMode="External"/><Relationship Id="rId15" Type="http://schemas.openxmlformats.org/officeDocument/2006/relationships/hyperlink" Target="https://en.wikipedia.org/wiki/Central_Asian_peoples" TargetMode="External"/><Relationship Id="rId10" Type="http://schemas.openxmlformats.org/officeDocument/2006/relationships/hyperlink" Target="https://en.wikipedia.org/wiki/Iran" TargetMode="External"/><Relationship Id="rId4" Type="http://schemas.openxmlformats.org/officeDocument/2006/relationships/hyperlink" Target="https://en.wikipedia.org/wiki/Jurist" TargetMode="External"/><Relationship Id="rId9" Type="http://schemas.openxmlformats.org/officeDocument/2006/relationships/hyperlink" Target="https://en.wikipedia.org/wiki/Greater_Khorasan" TargetMode="External"/><Relationship Id="rId14" Type="http://schemas.openxmlformats.org/officeDocument/2006/relationships/hyperlink" Target="https://en.wikipedia.org/wiki/Pashtun_peopl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Greater_Iran" TargetMode="External"/><Relationship Id="rId13" Type="http://schemas.openxmlformats.org/officeDocument/2006/relationships/hyperlink" Target="https://en.wikipedia.org/wiki/Ottoman_Turkish_language" TargetMode="External"/><Relationship Id="rId3" Type="http://schemas.openxmlformats.org/officeDocument/2006/relationships/hyperlink" Target="https://en.wikipedia.org/wiki/Old_Anatolian_Turkish" TargetMode="External"/><Relationship Id="rId7" Type="http://schemas.openxmlformats.org/officeDocument/2006/relationships/hyperlink" Target="https://en.wikipedia.org/wiki/Konya" TargetMode="External"/><Relationship Id="rId12" Type="http://schemas.openxmlformats.org/officeDocument/2006/relationships/hyperlink" Target="https://en.wikipedia.org/wiki/Turkish_literature" TargetMode="External"/><Relationship Id="rId2" Type="http://schemas.openxmlformats.org/officeDocument/2006/relationships/hyperlink" Target="https://en.wikipedia.org/wiki/Persian_language" TargetMode="External"/><Relationship Id="rId16" Type="http://schemas.openxmlformats.org/officeDocument/2006/relationships/hyperlink" Target="https://en.wikipedia.org/wiki/Iranian_languages" TargetMode="External"/><Relationship Id="rId1" Type="http://schemas.openxmlformats.org/officeDocument/2006/relationships/slideLayout" Target="../slideLayouts/slideLayout2.xml"/><Relationship Id="rId6" Type="http://schemas.openxmlformats.org/officeDocument/2006/relationships/hyperlink" Target="https://en.wikipedia.org/wiki/Masnavi" TargetMode="External"/><Relationship Id="rId11" Type="http://schemas.openxmlformats.org/officeDocument/2006/relationships/hyperlink" Target="https://en.wikipedia.org/wiki/Persian_literature" TargetMode="External"/><Relationship Id="rId5" Type="http://schemas.openxmlformats.org/officeDocument/2006/relationships/hyperlink" Target="https://en.wikipedia.org/wiki/Cappadocian_Greek" TargetMode="External"/><Relationship Id="rId15" Type="http://schemas.openxmlformats.org/officeDocument/2006/relationships/hyperlink" Target="https://en.wikipedia.org/wiki/Turkic_languages" TargetMode="External"/><Relationship Id="rId10" Type="http://schemas.openxmlformats.org/officeDocument/2006/relationships/hyperlink" Target="https://en.wikipedia.org/wiki/Azerbaijan" TargetMode="External"/><Relationship Id="rId4" Type="http://schemas.openxmlformats.org/officeDocument/2006/relationships/hyperlink" Target="https://en.wikipedia.org/wiki/Arabic_language" TargetMode="External"/><Relationship Id="rId9" Type="http://schemas.openxmlformats.org/officeDocument/2006/relationships/hyperlink" Target="https://en.wikipedia.org/wiki/Turkey" TargetMode="External"/><Relationship Id="rId14" Type="http://schemas.openxmlformats.org/officeDocument/2006/relationships/hyperlink" Target="https://en.wikipedia.org/wiki/Azerbaijani_literatur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Afghanistan" TargetMode="External"/><Relationship Id="rId7" Type="http://schemas.openxmlformats.org/officeDocument/2006/relationships/hyperlink" Target="https://en.wikipedia.org/wiki/Sufism" TargetMode="External"/><Relationship Id="rId2" Type="http://schemas.openxmlformats.org/officeDocument/2006/relationships/hyperlink" Target="https://en.wikipedia.org/wiki/Balkh" TargetMode="External"/><Relationship Id="rId1" Type="http://schemas.openxmlformats.org/officeDocument/2006/relationships/slideLayout" Target="../slideLayouts/slideLayout2.xml"/><Relationship Id="rId6" Type="http://schemas.openxmlformats.org/officeDocument/2006/relationships/hyperlink" Target="https://en.wikipedia.org/wiki/Tajikistan" TargetMode="External"/><Relationship Id="rId5" Type="http://schemas.openxmlformats.org/officeDocument/2006/relationships/hyperlink" Target="https://en.wikipedia.org/wiki/Vakhsh_River" TargetMode="External"/><Relationship Id="rId4" Type="http://schemas.openxmlformats.org/officeDocument/2006/relationships/hyperlink" Target="https://en.wikipedia.org/wiki/Vakhsh,_Tajikista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Damascus" TargetMode="External"/><Relationship Id="rId2" Type="http://schemas.openxmlformats.org/officeDocument/2006/relationships/hyperlink" Target="https://en.wikipedia.org/wiki/Fatwas" TargetMode="External"/><Relationship Id="rId1" Type="http://schemas.openxmlformats.org/officeDocument/2006/relationships/slideLayout" Target="../slideLayouts/slideLayout2.xml"/><Relationship Id="rId4" Type="http://schemas.openxmlformats.org/officeDocument/2006/relationships/hyperlink" Target="https://en.wikipedia.org/wiki/Shams-e_Tabrizi"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Tawhid" TargetMode="External"/><Relationship Id="rId2" Type="http://schemas.openxmlformats.org/officeDocument/2006/relationships/hyperlink" Target="https://en.wikipedia.org/wiki/Diwan-e_Shams-e_Tabriz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Sama_(Sufism)" TargetMode="External"/><Relationship Id="rId2" Type="http://schemas.openxmlformats.org/officeDocument/2006/relationships/hyperlink" Target="https://en.wikipedia.org/wiki/Sufi_whirl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Music_of_Iran" TargetMode="External"/><Relationship Id="rId2" Type="http://schemas.openxmlformats.org/officeDocument/2006/relationships/hyperlink" Target="https://en.wikipedia.org/wiki/Qur%27an" TargetMode="External"/><Relationship Id="rId1" Type="http://schemas.openxmlformats.org/officeDocument/2006/relationships/slideLayout" Target="../slideLayouts/slideLayout2.xml"/><Relationship Id="rId5" Type="http://schemas.openxmlformats.org/officeDocument/2006/relationships/hyperlink" Target="https://en.wikipedia.org/wiki/Sufism" TargetMode="External"/><Relationship Id="rId4" Type="http://schemas.openxmlformats.org/officeDocument/2006/relationships/hyperlink" Target="https://en.wikipedia.org/wiki/Music_of_Afghanista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Performance_poet" TargetMode="External"/><Relationship Id="rId2" Type="http://schemas.openxmlformats.org/officeDocument/2006/relationships/hyperlink" Target="https://en.wikipedia.org/wiki/Shahram_Shiva" TargetMode="External"/><Relationship Id="rId1" Type="http://schemas.openxmlformats.org/officeDocument/2006/relationships/slideLayout" Target="../slideLayouts/slideLayout2.xml"/><Relationship Id="rId6" Type="http://schemas.openxmlformats.org/officeDocument/2006/relationships/hyperlink" Target="https://en.wikipedia.org/wiki/Persian_Jews" TargetMode="External"/><Relationship Id="rId5" Type="http://schemas.openxmlformats.org/officeDocument/2006/relationships/hyperlink" Target="https://en.wikipedia.org/wiki/Persian_people" TargetMode="External"/><Relationship Id="rId4" Type="http://schemas.openxmlformats.org/officeDocument/2006/relationships/hyperlink" Target="https://en.wikipedia.org/wiki/Rum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Jalal</a:t>
            </a:r>
            <a:r>
              <a:rPr lang="en-US" dirty="0" smtClean="0"/>
              <a:t> </a:t>
            </a:r>
            <a:r>
              <a:rPr lang="en-US" dirty="0" err="1" smtClean="0"/>
              <a:t>edin</a:t>
            </a:r>
            <a:r>
              <a:rPr lang="en-US" dirty="0" smtClean="0"/>
              <a:t> al-</a:t>
            </a:r>
            <a:r>
              <a:rPr lang="en-US" dirty="0" err="1"/>
              <a:t>R</a:t>
            </a:r>
            <a:r>
              <a:rPr lang="en-US" dirty="0" err="1" smtClean="0"/>
              <a:t>umi</a:t>
            </a:r>
            <a:endParaRPr lang="ar-IQ" dirty="0"/>
          </a:p>
        </p:txBody>
      </p:sp>
      <p:sp>
        <p:nvSpPr>
          <p:cNvPr id="3" name="Subtitle 2"/>
          <p:cNvSpPr>
            <a:spLocks noGrp="1"/>
          </p:cNvSpPr>
          <p:nvPr>
            <p:ph type="subTitle" idx="1"/>
          </p:nvPr>
        </p:nvSpPr>
        <p:spPr/>
        <p:txBody>
          <a:bodyPr/>
          <a:lstStyle/>
          <a:p>
            <a:endParaRPr lang="ar-IQ"/>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a:bodyPr>
          <a:lstStyle/>
          <a:p>
            <a:pPr algn="just" rtl="0"/>
            <a:r>
              <a:rPr lang="en-US" dirty="0" smtClean="0"/>
              <a:t>His work has an all embracing universality. A call from an independent soul yearning for true freedom from dogma and hypocrisy. </a:t>
            </a:r>
          </a:p>
          <a:p>
            <a:pPr algn="just" rtl="0"/>
            <a:r>
              <a:rPr lang="en-US" dirty="0" err="1" smtClean="0"/>
              <a:t>Rumi</a:t>
            </a:r>
            <a:r>
              <a:rPr lang="en-US" dirty="0" smtClean="0"/>
              <a:t> also writes about the </a:t>
            </a:r>
            <a:r>
              <a:rPr lang="en-US" b="1" dirty="0" smtClean="0">
                <a:solidFill>
                  <a:srgbClr val="FF0000"/>
                </a:solidFill>
              </a:rPr>
              <a:t>abolishment</a:t>
            </a:r>
            <a:r>
              <a:rPr lang="en-US" dirty="0" smtClean="0"/>
              <a:t> of the established fear-based religious orders of the world. For </a:t>
            </a:r>
            <a:r>
              <a:rPr lang="en-US" dirty="0" err="1" smtClean="0"/>
              <a:t>Rumi</a:t>
            </a:r>
            <a:r>
              <a:rPr lang="en-US" dirty="0" smtClean="0"/>
              <a:t> fear-based religion is poison and his remedy is love-based doctrine--a life journey free of guilt, fear and shame. </a:t>
            </a:r>
            <a:r>
              <a:rPr lang="en-US" dirty="0" err="1" smtClean="0"/>
              <a:t>Rumi</a:t>
            </a:r>
            <a:r>
              <a:rPr lang="en-US" dirty="0" smtClean="0"/>
              <a:t> is an exciting literary and philosophical force.</a:t>
            </a:r>
          </a:p>
          <a:p>
            <a:endParaRPr lang="ar-IQ" dirty="0"/>
          </a:p>
        </p:txBody>
      </p:sp>
    </p:spTree>
  </p:cSld>
  <p:clrMapOvr>
    <a:masterClrMapping/>
  </p:clrMapOvr>
  <p:transition>
    <p:strips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2794322"/>
          </a:xfrm>
        </p:spPr>
        <p:txBody>
          <a:bodyPr/>
          <a:lstStyle/>
          <a:p>
            <a:r>
              <a:rPr lang="en-US" b="1" dirty="0" err="1" smtClean="0"/>
              <a:t>Yunus</a:t>
            </a:r>
            <a:r>
              <a:rPr lang="en-US" b="1" dirty="0" smtClean="0"/>
              <a:t> </a:t>
            </a:r>
            <a:r>
              <a:rPr lang="en-US" b="1" dirty="0" err="1" smtClean="0"/>
              <a:t>Emre</a:t>
            </a:r>
            <a:endParaRPr lang="ar-IQ" dirty="0"/>
          </a:p>
        </p:txBody>
      </p:sp>
      <p:sp>
        <p:nvSpPr>
          <p:cNvPr id="3" name="Content Placeholder 2"/>
          <p:cNvSpPr>
            <a:spLocks noGrp="1"/>
          </p:cNvSpPr>
          <p:nvPr>
            <p:ph idx="1"/>
          </p:nvPr>
        </p:nvSpPr>
        <p:spPr>
          <a:xfrm>
            <a:off x="323528" y="3501008"/>
            <a:ext cx="8363272" cy="2625155"/>
          </a:xfrm>
        </p:spPr>
        <p:txBody>
          <a:bodyPr/>
          <a:lstStyle/>
          <a:p>
            <a:endParaRPr lang="ar-IQ" dirty="0"/>
          </a:p>
        </p:txBody>
      </p:sp>
    </p:spTree>
  </p:cSld>
  <p:clrMapOvr>
    <a:masterClrMapping/>
  </p:clrMapOvr>
  <p:transition>
    <p:strip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lgn="just" rtl="0"/>
            <a:r>
              <a:rPr lang="en-US" b="1" dirty="0" err="1" smtClean="0"/>
              <a:t>Yunus</a:t>
            </a:r>
            <a:r>
              <a:rPr lang="en-US" b="1" dirty="0" smtClean="0"/>
              <a:t> </a:t>
            </a:r>
            <a:r>
              <a:rPr lang="en-US" b="1" dirty="0" err="1" smtClean="0"/>
              <a:t>Emre</a:t>
            </a:r>
            <a:r>
              <a:rPr lang="en-US" dirty="0" smtClean="0"/>
              <a:t> (Turkish pronunciation: </a:t>
            </a:r>
            <a:r>
              <a:rPr lang="en-US" dirty="0" smtClean="0">
                <a:hlinkClick r:id="rId2" tooltip="Help:IPA/Oghuz languages"/>
              </a:rPr>
              <a:t>[</a:t>
            </a:r>
            <a:r>
              <a:rPr lang="en-US" dirty="0" err="1" smtClean="0">
                <a:hlinkClick r:id="rId2" tooltip="Help:IPA/Oghuz languages"/>
              </a:rPr>
              <a:t>juˈnus</a:t>
            </a:r>
            <a:r>
              <a:rPr lang="en-US" dirty="0" smtClean="0">
                <a:hlinkClick r:id="rId2" tooltip="Help:IPA/Oghuz languages"/>
              </a:rPr>
              <a:t> </a:t>
            </a:r>
            <a:r>
              <a:rPr lang="en-US" dirty="0" err="1" smtClean="0">
                <a:hlinkClick r:id="rId2" tooltip="Help:IPA/Oghuz languages"/>
              </a:rPr>
              <a:t>emˈɾe</a:t>
            </a:r>
            <a:r>
              <a:rPr lang="en-US" dirty="0" smtClean="0">
                <a:hlinkClick r:id="rId2" tooltip="Help:IPA/Oghuz languages"/>
              </a:rPr>
              <a:t>]</a:t>
            </a:r>
            <a:r>
              <a:rPr lang="en-US" dirty="0" smtClean="0"/>
              <a:t>) (1238–1320) was a </a:t>
            </a:r>
            <a:r>
              <a:rPr lang="en-US" dirty="0" smtClean="0">
                <a:hlinkClick r:id="rId3" tooltip="Turkish people"/>
              </a:rPr>
              <a:t>Turkish</a:t>
            </a:r>
            <a:r>
              <a:rPr lang="en-US" dirty="0" smtClean="0"/>
              <a:t> </a:t>
            </a:r>
            <a:r>
              <a:rPr lang="en-US" dirty="0" smtClean="0">
                <a:hlinkClick r:id="rId4" tooltip="Poetry"/>
              </a:rPr>
              <a:t>poet</a:t>
            </a:r>
            <a:r>
              <a:rPr lang="en-US" dirty="0" smtClean="0"/>
              <a:t> and </a:t>
            </a:r>
            <a:r>
              <a:rPr lang="en-US" dirty="0" smtClean="0">
                <a:hlinkClick r:id="rId5" tooltip="Sufism"/>
              </a:rPr>
              <a:t>Sufi</a:t>
            </a:r>
            <a:r>
              <a:rPr lang="en-US" dirty="0" smtClean="0"/>
              <a:t> </a:t>
            </a:r>
            <a:r>
              <a:rPr lang="en-US" dirty="0" smtClean="0">
                <a:hlinkClick r:id="rId6" tooltip="Mysticism"/>
              </a:rPr>
              <a:t>mystic</a:t>
            </a:r>
            <a:r>
              <a:rPr lang="en-US" dirty="0" smtClean="0"/>
              <a:t> who greatly influenced </a:t>
            </a:r>
            <a:r>
              <a:rPr lang="en-US" dirty="0" smtClean="0">
                <a:hlinkClick r:id="rId7" tooltip="Anatolia"/>
              </a:rPr>
              <a:t>Anatolian</a:t>
            </a:r>
            <a:r>
              <a:rPr lang="en-US" dirty="0" smtClean="0"/>
              <a:t> culture. </a:t>
            </a:r>
            <a:r>
              <a:rPr lang="en-US" dirty="0" err="1" smtClean="0"/>
              <a:t>Yunus</a:t>
            </a:r>
            <a:r>
              <a:rPr lang="en-US" dirty="0" smtClean="0"/>
              <a:t> </a:t>
            </a:r>
            <a:r>
              <a:rPr lang="en-US" dirty="0" err="1" smtClean="0"/>
              <a:t>Emre</a:t>
            </a:r>
            <a:r>
              <a:rPr lang="en-US" dirty="0" smtClean="0"/>
              <a:t> has exercised immense influence on </a:t>
            </a:r>
            <a:r>
              <a:rPr lang="en-US" dirty="0" smtClean="0">
                <a:hlinkClick r:id="rId8" tooltip="Turkish literature"/>
              </a:rPr>
              <a:t>Turkish literature</a:t>
            </a:r>
            <a:r>
              <a:rPr lang="en-US" dirty="0" smtClean="0"/>
              <a:t>.</a:t>
            </a:r>
          </a:p>
          <a:p>
            <a:pPr algn="just" rtl="0"/>
            <a:r>
              <a:rPr lang="en-US" dirty="0" smtClean="0"/>
              <a:t>one of the first known poets to have composed works in the spoken </a:t>
            </a:r>
            <a:r>
              <a:rPr lang="en-US" dirty="0" smtClean="0">
                <a:hlinkClick r:id="rId9" tooltip="Turkish language"/>
              </a:rPr>
              <a:t>Turkish</a:t>
            </a:r>
            <a:r>
              <a:rPr lang="en-US" dirty="0" smtClean="0"/>
              <a:t> of his own age and region rather than in </a:t>
            </a:r>
            <a:r>
              <a:rPr lang="en-US" dirty="0" smtClean="0">
                <a:hlinkClick r:id="rId10" tooltip="Persian language"/>
              </a:rPr>
              <a:t>Persian</a:t>
            </a:r>
            <a:r>
              <a:rPr lang="en-US" dirty="0" smtClean="0"/>
              <a:t> or </a:t>
            </a:r>
            <a:r>
              <a:rPr lang="en-US" dirty="0" smtClean="0">
                <a:hlinkClick r:id="rId11" tooltip="Arabic language"/>
              </a:rPr>
              <a:t>Arabic</a:t>
            </a:r>
            <a:r>
              <a:rPr lang="en-US" dirty="0" smtClean="0"/>
              <a:t>. His diction remains very close to the popular speech of his contemporaries in Central and Western </a:t>
            </a:r>
            <a:r>
              <a:rPr lang="en-US" dirty="0" smtClean="0">
                <a:hlinkClick r:id="rId7" tooltip="Anatolia"/>
              </a:rPr>
              <a:t>Anatolia</a:t>
            </a:r>
            <a:r>
              <a:rPr lang="en-US" dirty="0" smtClean="0"/>
              <a:t>. This is also the language of a number of anonymous folk-poets, folk-songs, fairy tales, riddles (</a:t>
            </a:r>
            <a:r>
              <a:rPr lang="en-US" i="1" dirty="0" err="1" smtClean="0"/>
              <a:t>tekerlemeler</a:t>
            </a:r>
            <a:r>
              <a:rPr lang="en-US" dirty="0" smtClean="0"/>
              <a:t>), and proverbs. </a:t>
            </a:r>
            <a:endParaRPr lang="ar-IQ" dirty="0"/>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gn="just" rtl="0"/>
            <a:r>
              <a:rPr lang="en-US" dirty="0" smtClean="0"/>
              <a:t>the Turkish folklore that inspired </a:t>
            </a:r>
            <a:r>
              <a:rPr lang="en-US" dirty="0" err="1" smtClean="0"/>
              <a:t>Yunus</a:t>
            </a:r>
            <a:r>
              <a:rPr lang="en-US" dirty="0" smtClean="0"/>
              <a:t> </a:t>
            </a:r>
            <a:r>
              <a:rPr lang="en-US" dirty="0" err="1" smtClean="0"/>
              <a:t>Emre</a:t>
            </a:r>
            <a:r>
              <a:rPr lang="en-US" dirty="0" smtClean="0"/>
              <a:t> in his occasional use of </a:t>
            </a:r>
            <a:r>
              <a:rPr lang="en-US" i="1" dirty="0" err="1" smtClean="0"/>
              <a:t>tekerlemeler</a:t>
            </a:r>
            <a:r>
              <a:rPr lang="en-US" dirty="0" smtClean="0"/>
              <a:t> as a poetic device had been handed down orally to him and his contemporaries. </a:t>
            </a:r>
          </a:p>
          <a:p>
            <a:pPr algn="just" rtl="0"/>
            <a:r>
              <a:rPr lang="en-US" dirty="0" smtClean="0"/>
              <a:t>This period of utmost unrest and turmoil shaped by all these difficulties which the people of Anatolia suffered, also shaped the remarkable character, the poetry and inner world of </a:t>
            </a:r>
            <a:r>
              <a:rPr lang="en-US" dirty="0" err="1" smtClean="0"/>
              <a:t>Yunus</a:t>
            </a:r>
            <a:r>
              <a:rPr lang="en-US" dirty="0" smtClean="0"/>
              <a:t> </a:t>
            </a:r>
            <a:r>
              <a:rPr lang="en-US" dirty="0" err="1" smtClean="0"/>
              <a:t>Emre</a:t>
            </a:r>
            <a:r>
              <a:rPr lang="en-US" dirty="0" smtClean="0"/>
              <a:t>. Through this terrible time, he spent his entire life trying to establish peace and unity in Anatolia, with both his ideas and his efforts. In pursuit of this, he traveled extensively among all the local rulers, explaining the significance of unity and peace to them: his great service was to give voice to and stimulate an awareness of these ideals in Anatolia. </a:t>
            </a:r>
            <a:endParaRPr lang="ar-IQ" dirty="0"/>
          </a:p>
        </p:txBody>
      </p:sp>
    </p:spTree>
  </p:cSld>
  <p:clrMapOvr>
    <a:masterClrMapping/>
  </p:clrMapOvr>
  <p:transition>
    <p:plu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rtl="0"/>
            <a:r>
              <a:rPr lang="en-US" dirty="0" smtClean="0"/>
              <a:t>In this way, </a:t>
            </a:r>
            <a:r>
              <a:rPr lang="en-US" dirty="0" err="1" smtClean="0"/>
              <a:t>Yunus</a:t>
            </a:r>
            <a:r>
              <a:rPr lang="en-US" dirty="0" smtClean="0"/>
              <a:t> </a:t>
            </a:r>
            <a:r>
              <a:rPr lang="en-US" dirty="0" err="1" smtClean="0"/>
              <a:t>Emre</a:t>
            </a:r>
            <a:r>
              <a:rPr lang="en-US" dirty="0" smtClean="0"/>
              <a:t> begun to pile up sorrow within himself for reasons which are unknown. The more his sorrow increased, the lonelier he became in a crowd. This loneliness, even among other people, was his sole friend; he was now the close friend of those who sorrow. In his village, if someone had sorrow and was in misery, </a:t>
            </a:r>
            <a:r>
              <a:rPr lang="en-US" dirty="0" err="1" smtClean="0"/>
              <a:t>Yunus</a:t>
            </a:r>
            <a:r>
              <a:rPr lang="en-US" dirty="0" smtClean="0"/>
              <a:t> would visit eagerly to share the sorrow, no matter who the person was. From that time on, everyone's sorrow, everyone's difficulty turned out to be </a:t>
            </a:r>
            <a:r>
              <a:rPr lang="en-US" dirty="0" err="1" smtClean="0"/>
              <a:t>Yunus</a:t>
            </a:r>
            <a:r>
              <a:rPr lang="en-US" dirty="0" smtClean="0"/>
              <a:t> </a:t>
            </a:r>
            <a:r>
              <a:rPr lang="en-US" dirty="0" err="1" smtClean="0"/>
              <a:t>Emre's</a:t>
            </a:r>
            <a:r>
              <a:rPr lang="en-US" dirty="0" smtClean="0"/>
              <a:t> own sorrow. He prayed to the Creator to help those who found this strange affliction in themselves: with his prayers to God </a:t>
            </a:r>
            <a:r>
              <a:rPr lang="en-US" dirty="0" err="1" smtClean="0"/>
              <a:t>Yunus</a:t>
            </a:r>
            <a:r>
              <a:rPr lang="en-US" dirty="0" smtClean="0"/>
              <a:t> sought a remedy for their sorrow. </a:t>
            </a:r>
            <a:endParaRPr lang="ar-IQ" dirty="0"/>
          </a:p>
        </p:txBody>
      </p:sp>
    </p:spTree>
  </p:cSld>
  <p:clrMapOvr>
    <a:masterClrMapping/>
  </p:clrMapOvr>
  <p:transition>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algn="just" rtl="0"/>
            <a:r>
              <a:rPr lang="en-US" dirty="0" err="1" smtClean="0"/>
              <a:t>Yunus</a:t>
            </a:r>
            <a:r>
              <a:rPr lang="en-US" dirty="0" smtClean="0"/>
              <a:t> </a:t>
            </a:r>
            <a:r>
              <a:rPr lang="en-US" dirty="0" err="1" smtClean="0"/>
              <a:t>Emre</a:t>
            </a:r>
            <a:r>
              <a:rPr lang="en-US" dirty="0" smtClean="0"/>
              <a:t> is considered by many to be one of the most important Turkish poets. Little can be said for certain of his life other than that he was a Sufi dervish of Anatolia. The love people have for his liberating poetry is reflected in the fact that many villages claim to be his birthplace, and many others claim to hold his tomb. He probably lived in the </a:t>
            </a:r>
            <a:r>
              <a:rPr lang="en-US" dirty="0" err="1" smtClean="0"/>
              <a:t>Karaman</a:t>
            </a:r>
            <a:r>
              <a:rPr lang="en-US" dirty="0" smtClean="0"/>
              <a:t> area.</a:t>
            </a:r>
            <a:br>
              <a:rPr lang="en-US" dirty="0" smtClean="0"/>
            </a:br>
            <a:r>
              <a:rPr lang="en-US" dirty="0" smtClean="0"/>
              <a:t/>
            </a:r>
            <a:br>
              <a:rPr lang="en-US" dirty="0" smtClean="0"/>
            </a:br>
            <a:r>
              <a:rPr lang="en-US" dirty="0" smtClean="0"/>
              <a:t>His poetry expresses a deep personal mysticism and humanism and love for God.</a:t>
            </a:r>
            <a:br>
              <a:rPr lang="en-US" dirty="0" smtClean="0"/>
            </a:br>
            <a:r>
              <a:rPr lang="en-US" dirty="0" smtClean="0"/>
              <a:t/>
            </a:r>
            <a:br>
              <a:rPr lang="en-US" dirty="0" smtClean="0"/>
            </a:br>
            <a:r>
              <a:rPr lang="en-US" dirty="0" smtClean="0"/>
              <a:t>He was a contemporary of </a:t>
            </a:r>
            <a:r>
              <a:rPr lang="en-US" dirty="0" err="1" smtClean="0"/>
              <a:t>Rumi</a:t>
            </a:r>
            <a:r>
              <a:rPr lang="en-US" dirty="0" smtClean="0"/>
              <a:t>, who settled in the same region after having moved from what is today Afghanistan. </a:t>
            </a:r>
            <a:r>
              <a:rPr lang="en-US" dirty="0" err="1" smtClean="0"/>
              <a:t>Rumi</a:t>
            </a:r>
            <a:r>
              <a:rPr lang="en-US" dirty="0" smtClean="0"/>
              <a:t> composed his collection of stories and songs for a well-educated urban circle of Sufis, writing primarily in the literary language of Persian. </a:t>
            </a:r>
            <a:r>
              <a:rPr lang="en-US" dirty="0" err="1" smtClean="0"/>
              <a:t>Yunus</a:t>
            </a:r>
            <a:r>
              <a:rPr lang="en-US" dirty="0" smtClean="0"/>
              <a:t> </a:t>
            </a:r>
            <a:r>
              <a:rPr lang="en-US" dirty="0" err="1" smtClean="0"/>
              <a:t>Emre</a:t>
            </a:r>
            <a:r>
              <a:rPr lang="en-US" dirty="0" smtClean="0"/>
              <a:t>, on the other hand, traveled and taught among the rural poor, singing his songs in the Turkish language of the common people.</a:t>
            </a:r>
            <a:br>
              <a:rPr lang="en-US" dirty="0" smtClean="0"/>
            </a:br>
            <a:r>
              <a:rPr lang="en-US" dirty="0" smtClean="0"/>
              <a:t/>
            </a:r>
            <a:br>
              <a:rPr lang="en-US" dirty="0" smtClean="0"/>
            </a:br>
            <a:r>
              <a:rPr lang="en-US" dirty="0" smtClean="0"/>
              <a:t>A story is told of a meeting between the two great souls: </a:t>
            </a:r>
            <a:r>
              <a:rPr lang="en-US" dirty="0" err="1" smtClean="0"/>
              <a:t>Rumi</a:t>
            </a:r>
            <a:r>
              <a:rPr lang="en-US" dirty="0" smtClean="0"/>
              <a:t> asked </a:t>
            </a:r>
            <a:r>
              <a:rPr lang="en-US" dirty="0" err="1" smtClean="0"/>
              <a:t>Yunus</a:t>
            </a:r>
            <a:r>
              <a:rPr lang="en-US" dirty="0" smtClean="0"/>
              <a:t> </a:t>
            </a:r>
            <a:r>
              <a:rPr lang="en-US" dirty="0" err="1" smtClean="0"/>
              <a:t>Emre</a:t>
            </a:r>
            <a:r>
              <a:rPr lang="en-US" dirty="0" smtClean="0"/>
              <a:t> what he thought of his great work the </a:t>
            </a:r>
            <a:r>
              <a:rPr lang="en-US" dirty="0" err="1" smtClean="0"/>
              <a:t>Mathnawi</a:t>
            </a:r>
            <a:r>
              <a:rPr lang="en-US" dirty="0" smtClean="0"/>
              <a:t>. </a:t>
            </a:r>
            <a:r>
              <a:rPr lang="en-US" dirty="0" err="1" smtClean="0"/>
              <a:t>Yunus</a:t>
            </a:r>
            <a:r>
              <a:rPr lang="en-US" dirty="0" smtClean="0"/>
              <a:t> </a:t>
            </a:r>
            <a:r>
              <a:rPr lang="en-US" dirty="0" err="1" smtClean="0"/>
              <a:t>Emre</a:t>
            </a:r>
            <a:r>
              <a:rPr lang="en-US" dirty="0" smtClean="0"/>
              <a:t> said, "Excellent, excellent! But I would have done it differently." Surprised, </a:t>
            </a:r>
            <a:r>
              <a:rPr lang="en-US" dirty="0" err="1" smtClean="0"/>
              <a:t>Rumi</a:t>
            </a:r>
            <a:r>
              <a:rPr lang="en-US" dirty="0" smtClean="0"/>
              <a:t> asked how. </a:t>
            </a:r>
            <a:r>
              <a:rPr lang="en-US" dirty="0" err="1" smtClean="0"/>
              <a:t>Yunus</a:t>
            </a:r>
            <a:r>
              <a:rPr lang="en-US" dirty="0" smtClean="0"/>
              <a:t> replied, "I would have written, 'I came from the eternal, clothed myself in flesh, and took the name </a:t>
            </a:r>
            <a:r>
              <a:rPr lang="en-US" dirty="0" err="1" smtClean="0"/>
              <a:t>Yunus</a:t>
            </a:r>
            <a:r>
              <a:rPr lang="en-US" dirty="0" smtClean="0"/>
              <a:t>.'" That story perfectly illustrates </a:t>
            </a:r>
            <a:r>
              <a:rPr lang="en-US" dirty="0" err="1" smtClean="0"/>
              <a:t>Yunus</a:t>
            </a:r>
            <a:r>
              <a:rPr lang="en-US" dirty="0" smtClean="0"/>
              <a:t> </a:t>
            </a:r>
            <a:r>
              <a:rPr lang="en-US" dirty="0" err="1" smtClean="0"/>
              <a:t>Emre's</a:t>
            </a:r>
            <a:r>
              <a:rPr lang="en-US" dirty="0" smtClean="0"/>
              <a:t> simple, direct approach that has made him so beloved. </a:t>
            </a:r>
            <a:endParaRPr lang="ar-IQ" dirty="0"/>
          </a:p>
        </p:txBody>
      </p:sp>
    </p:spTree>
  </p:cSld>
  <p:clrMapOvr>
    <a:masterClrMapping/>
  </p:clrMapOvr>
  <p:transition>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rtl="0"/>
            <a:r>
              <a:rPr lang="en-US" b="1" dirty="0" err="1" smtClean="0"/>
              <a:t>Rumi</a:t>
            </a:r>
            <a:r>
              <a:rPr lang="en-US" dirty="0" smtClean="0"/>
              <a:t> (30 September 1207 – 17 December 1273), was a 13th-century </a:t>
            </a:r>
            <a:r>
              <a:rPr lang="en-US" dirty="0" smtClean="0">
                <a:hlinkClick r:id="rId2" tooltip="Persian people"/>
              </a:rPr>
              <a:t>Persian</a:t>
            </a:r>
            <a:r>
              <a:rPr lang="en-US" baseline="30000" dirty="0"/>
              <a:t> </a:t>
            </a:r>
            <a:r>
              <a:rPr lang="en-US" dirty="0" smtClean="0">
                <a:hlinkClick r:id="rId3" tooltip="Poet"/>
              </a:rPr>
              <a:t>poet</a:t>
            </a:r>
            <a:r>
              <a:rPr lang="en-US" dirty="0" smtClean="0"/>
              <a:t>, </a:t>
            </a:r>
            <a:r>
              <a:rPr lang="en-US" dirty="0" smtClean="0">
                <a:hlinkClick r:id="rId4" tooltip="Jurist"/>
              </a:rPr>
              <a:t>jurist</a:t>
            </a:r>
            <a:r>
              <a:rPr lang="en-US" dirty="0" smtClean="0"/>
              <a:t>, </a:t>
            </a:r>
            <a:r>
              <a:rPr lang="en-US" dirty="0" smtClean="0">
                <a:hlinkClick r:id="rId5" tooltip="Ulama"/>
              </a:rPr>
              <a:t>Islamic scholar</a:t>
            </a:r>
            <a:r>
              <a:rPr lang="en-US" dirty="0" smtClean="0"/>
              <a:t>, </a:t>
            </a:r>
            <a:r>
              <a:rPr lang="en-US" dirty="0" smtClean="0">
                <a:hlinkClick r:id="rId6" tooltip="Theologian"/>
              </a:rPr>
              <a:t>theologian</a:t>
            </a:r>
            <a:r>
              <a:rPr lang="en-US" dirty="0" smtClean="0"/>
              <a:t>, and </a:t>
            </a:r>
            <a:r>
              <a:rPr lang="en-US" dirty="0" smtClean="0">
                <a:hlinkClick r:id="rId7" tooltip="Sufism"/>
              </a:rPr>
              <a:t>Sufi</a:t>
            </a:r>
            <a:r>
              <a:rPr lang="en-US" dirty="0" smtClean="0"/>
              <a:t> </a:t>
            </a:r>
            <a:r>
              <a:rPr lang="en-US" dirty="0" smtClean="0">
                <a:hlinkClick r:id="rId8" tooltip="Mysticism"/>
              </a:rPr>
              <a:t>mystic</a:t>
            </a:r>
            <a:r>
              <a:rPr lang="en-US" dirty="0" smtClean="0"/>
              <a:t> originally from </a:t>
            </a:r>
            <a:r>
              <a:rPr lang="en-US" dirty="0" smtClean="0">
                <a:hlinkClick r:id="rId9" tooltip="Greater Khorasan"/>
              </a:rPr>
              <a:t>Greater </a:t>
            </a:r>
            <a:r>
              <a:rPr lang="en-US" dirty="0" err="1" smtClean="0">
                <a:hlinkClick r:id="rId9" tooltip="Greater Khorasan"/>
              </a:rPr>
              <a:t>Khorasan</a:t>
            </a:r>
            <a:r>
              <a:rPr lang="en-US" dirty="0" smtClean="0"/>
              <a:t>. </a:t>
            </a:r>
            <a:r>
              <a:rPr lang="en-US" dirty="0" err="1" smtClean="0"/>
              <a:t>Rumi's</a:t>
            </a:r>
            <a:r>
              <a:rPr lang="en-US" dirty="0" smtClean="0"/>
              <a:t> influence transcends national borders and ethnic divisions: </a:t>
            </a:r>
            <a:r>
              <a:rPr lang="en-US" dirty="0" smtClean="0">
                <a:hlinkClick r:id="rId10" tooltip="Iran"/>
              </a:rPr>
              <a:t>Iranians</a:t>
            </a:r>
            <a:r>
              <a:rPr lang="en-US" dirty="0" smtClean="0"/>
              <a:t>, </a:t>
            </a:r>
            <a:r>
              <a:rPr lang="en-US" dirty="0" err="1" smtClean="0">
                <a:hlinkClick r:id="rId11" tooltip="Tajiks"/>
              </a:rPr>
              <a:t>Tajiks</a:t>
            </a:r>
            <a:r>
              <a:rPr lang="en-US" dirty="0" smtClean="0"/>
              <a:t>, </a:t>
            </a:r>
            <a:r>
              <a:rPr lang="en-US" dirty="0" smtClean="0">
                <a:hlinkClick r:id="rId12" tooltip="Turkish people"/>
              </a:rPr>
              <a:t>Turks</a:t>
            </a:r>
            <a:r>
              <a:rPr lang="en-US" dirty="0" smtClean="0"/>
              <a:t>, </a:t>
            </a:r>
            <a:r>
              <a:rPr lang="en-US" dirty="0" smtClean="0">
                <a:hlinkClick r:id="rId13" tooltip="Cappadocian Greeks"/>
              </a:rPr>
              <a:t>Greeks</a:t>
            </a:r>
            <a:r>
              <a:rPr lang="en-US" dirty="0" smtClean="0"/>
              <a:t>, </a:t>
            </a:r>
            <a:r>
              <a:rPr lang="en-US" dirty="0" err="1" smtClean="0">
                <a:hlinkClick r:id="rId14" tooltip="Pashtun people"/>
              </a:rPr>
              <a:t>Pashtuns</a:t>
            </a:r>
            <a:r>
              <a:rPr lang="en-US" dirty="0" smtClean="0"/>
              <a:t>, other </a:t>
            </a:r>
            <a:r>
              <a:rPr lang="en-US" dirty="0" smtClean="0">
                <a:hlinkClick r:id="rId15" tooltip="Central Asian peoples"/>
              </a:rPr>
              <a:t>Central Asian Muslims</a:t>
            </a:r>
            <a:r>
              <a:rPr lang="en-US" dirty="0" smtClean="0"/>
              <a:t>, and the Muslims of </a:t>
            </a:r>
            <a:r>
              <a:rPr lang="en-US" dirty="0" smtClean="0">
                <a:hlinkClick r:id="rId16" tooltip="South Asia"/>
              </a:rPr>
              <a:t>South Asia</a:t>
            </a:r>
            <a:r>
              <a:rPr lang="en-US" dirty="0" smtClean="0"/>
              <a:t> have greatly appreciated his spiritual legacy for the past seven centuries.</a:t>
            </a:r>
            <a:r>
              <a:rPr lang="en-US" baseline="30000" dirty="0"/>
              <a:t> </a:t>
            </a:r>
            <a:r>
              <a:rPr lang="en-US" dirty="0" smtClean="0"/>
              <a:t>His poems have been widely translated into many of the world's languages and transposed into various formats. </a:t>
            </a:r>
            <a:r>
              <a:rPr lang="en-US" dirty="0" err="1" smtClean="0"/>
              <a:t>Rumi</a:t>
            </a:r>
            <a:r>
              <a:rPr lang="en-US" dirty="0" smtClean="0"/>
              <a:t> has been described as the "most popular poet" and the "best selling poet" in the United States.</a:t>
            </a:r>
            <a:endParaRPr lang="ar-IQ" dirty="0"/>
          </a:p>
        </p:txBody>
      </p:sp>
    </p:spTree>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rtl="0"/>
            <a:r>
              <a:rPr lang="en-US" dirty="0" err="1" smtClean="0"/>
              <a:t>Rumi's</a:t>
            </a:r>
            <a:r>
              <a:rPr lang="en-US" dirty="0" smtClean="0"/>
              <a:t> works are written mostly in </a:t>
            </a:r>
            <a:r>
              <a:rPr lang="en-US" dirty="0" smtClean="0">
                <a:hlinkClick r:id="rId2" tooltip="Persian language"/>
              </a:rPr>
              <a:t>Persian</a:t>
            </a:r>
            <a:r>
              <a:rPr lang="en-US" dirty="0" smtClean="0"/>
              <a:t>, but occasionally he also used </a:t>
            </a:r>
            <a:r>
              <a:rPr lang="en-US" dirty="0" smtClean="0">
                <a:hlinkClick r:id="rId3" tooltip="Old Anatolian Turkish"/>
              </a:rPr>
              <a:t>Turkish</a:t>
            </a:r>
            <a:r>
              <a:rPr lang="en-US" dirty="0" smtClean="0"/>
              <a:t>, </a:t>
            </a:r>
            <a:r>
              <a:rPr lang="en-US" dirty="0" smtClean="0">
                <a:hlinkClick r:id="rId4" tooltip="Arabic language"/>
              </a:rPr>
              <a:t>Arabic</a:t>
            </a:r>
            <a:r>
              <a:rPr lang="en-US" dirty="0" smtClean="0"/>
              <a:t>, and </a:t>
            </a:r>
            <a:r>
              <a:rPr lang="en-US" dirty="0" smtClean="0">
                <a:hlinkClick r:id="rId5" tooltip="Cappadocian Greek"/>
              </a:rPr>
              <a:t>Greek</a:t>
            </a:r>
            <a:r>
              <a:rPr lang="en-US" dirty="0" smtClean="0"/>
              <a:t>, in his verse.</a:t>
            </a:r>
            <a:r>
              <a:rPr lang="en-US" baseline="30000" dirty="0"/>
              <a:t> </a:t>
            </a:r>
            <a:r>
              <a:rPr lang="en-US" dirty="0" smtClean="0"/>
              <a:t>His </a:t>
            </a:r>
            <a:r>
              <a:rPr lang="en-US" dirty="0" err="1" smtClean="0">
                <a:hlinkClick r:id="rId6" tooltip="Masnavi"/>
              </a:rPr>
              <a:t>Masnavi</a:t>
            </a:r>
            <a:r>
              <a:rPr lang="en-US" dirty="0" smtClean="0"/>
              <a:t> (</a:t>
            </a:r>
            <a:r>
              <a:rPr lang="en-US" dirty="0" err="1" smtClean="0"/>
              <a:t>Mathnawi</a:t>
            </a:r>
            <a:r>
              <a:rPr lang="en-US" dirty="0" smtClean="0"/>
              <a:t>), composed in </a:t>
            </a:r>
            <a:r>
              <a:rPr lang="en-US" dirty="0" smtClean="0">
                <a:hlinkClick r:id="rId7" tooltip="Konya"/>
              </a:rPr>
              <a:t>Konya</a:t>
            </a:r>
            <a:r>
              <a:rPr lang="en-US" dirty="0" smtClean="0"/>
              <a:t>, is considered one of the greatest poems of the Persian language. His works are widely read today in their original language across </a:t>
            </a:r>
            <a:r>
              <a:rPr lang="en-US" dirty="0" smtClean="0">
                <a:hlinkClick r:id="rId8" tooltip="Greater Iran"/>
              </a:rPr>
              <a:t>Greater Iran</a:t>
            </a:r>
            <a:r>
              <a:rPr lang="en-US" dirty="0" smtClean="0"/>
              <a:t> and the Persian-speaking world.</a:t>
            </a:r>
            <a:r>
              <a:rPr lang="en-US" baseline="30000" dirty="0"/>
              <a:t> </a:t>
            </a:r>
            <a:r>
              <a:rPr lang="en-US" dirty="0" smtClean="0"/>
              <a:t>Translations of his works are very popular, most notably in </a:t>
            </a:r>
            <a:r>
              <a:rPr lang="en-US" dirty="0" smtClean="0">
                <a:hlinkClick r:id="rId9" tooltip="Turkey"/>
              </a:rPr>
              <a:t>Turkey</a:t>
            </a:r>
            <a:r>
              <a:rPr lang="en-US" dirty="0" smtClean="0"/>
              <a:t>, </a:t>
            </a:r>
            <a:r>
              <a:rPr lang="en-US" dirty="0" smtClean="0">
                <a:hlinkClick r:id="rId10" tooltip="Azerbaijan"/>
              </a:rPr>
              <a:t>Azerbaijan</a:t>
            </a:r>
            <a:r>
              <a:rPr lang="en-US" dirty="0" smtClean="0"/>
              <a:t>, the United States, and South Asia. His poetry has influenced not only </a:t>
            </a:r>
            <a:r>
              <a:rPr lang="en-US" dirty="0" smtClean="0">
                <a:hlinkClick r:id="rId11" tooltip="Persian literature"/>
              </a:rPr>
              <a:t>Persian literature</a:t>
            </a:r>
            <a:r>
              <a:rPr lang="en-US" dirty="0" smtClean="0"/>
              <a:t>, but also </a:t>
            </a:r>
            <a:r>
              <a:rPr lang="en-US" dirty="0" smtClean="0">
                <a:hlinkClick r:id="rId12" tooltip="Turkish literature"/>
              </a:rPr>
              <a:t>Turkish</a:t>
            </a:r>
            <a:r>
              <a:rPr lang="en-US" dirty="0" smtClean="0"/>
              <a:t>, </a:t>
            </a:r>
            <a:r>
              <a:rPr lang="en-US" dirty="0" smtClean="0">
                <a:hlinkClick r:id="rId13" tooltip="Ottoman Turkish language"/>
              </a:rPr>
              <a:t>Ottoman Turkish</a:t>
            </a:r>
            <a:r>
              <a:rPr lang="en-US" dirty="0" smtClean="0"/>
              <a:t>, </a:t>
            </a:r>
            <a:r>
              <a:rPr lang="en-US" dirty="0" smtClean="0">
                <a:hlinkClick r:id="rId14" tooltip="Azerbaijani literature"/>
              </a:rPr>
              <a:t>Azerbaijani</a:t>
            </a:r>
            <a:r>
              <a:rPr lang="en-US" dirty="0" smtClean="0"/>
              <a:t>, as well as the literature of some other </a:t>
            </a:r>
            <a:r>
              <a:rPr lang="en-US" dirty="0" smtClean="0">
                <a:hlinkClick r:id="rId15" tooltip="Turkic languages"/>
              </a:rPr>
              <a:t>Turkic</a:t>
            </a:r>
            <a:r>
              <a:rPr lang="en-US" dirty="0" smtClean="0"/>
              <a:t>, </a:t>
            </a:r>
            <a:r>
              <a:rPr lang="en-US" dirty="0" smtClean="0">
                <a:hlinkClick r:id="rId16" tooltip="Iranian languages"/>
              </a:rPr>
              <a:t>Iranian</a:t>
            </a:r>
            <a:r>
              <a:rPr lang="en-US" dirty="0"/>
              <a:t>.</a:t>
            </a:r>
            <a:endParaRPr lang="ar-IQ"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lgn="just" rtl="0"/>
            <a:r>
              <a:rPr lang="en-US" dirty="0" err="1" smtClean="0"/>
              <a:t>Rumi</a:t>
            </a:r>
            <a:r>
              <a:rPr lang="en-US" dirty="0" smtClean="0"/>
              <a:t> was born to native Persian-speaking parents,</a:t>
            </a:r>
            <a:r>
              <a:rPr lang="en-US" baseline="30000" dirty="0"/>
              <a:t> </a:t>
            </a:r>
            <a:r>
              <a:rPr lang="en-US" dirty="0" smtClean="0"/>
              <a:t>originally from the </a:t>
            </a:r>
            <a:r>
              <a:rPr lang="en-US" dirty="0" smtClean="0">
                <a:hlinkClick r:id="rId2" tooltip="Balkh"/>
              </a:rPr>
              <a:t>Balkh</a:t>
            </a:r>
            <a:r>
              <a:rPr lang="en-US" dirty="0" smtClean="0"/>
              <a:t>, in present-day </a:t>
            </a:r>
            <a:r>
              <a:rPr lang="en-US" dirty="0" smtClean="0">
                <a:hlinkClick r:id="rId3" tooltip="Afghanistan"/>
              </a:rPr>
              <a:t>Afghanistan</a:t>
            </a:r>
            <a:r>
              <a:rPr lang="en-US" dirty="0" smtClean="0"/>
              <a:t>. He was born either in </a:t>
            </a:r>
            <a:r>
              <a:rPr lang="en-US" dirty="0" err="1" smtClean="0">
                <a:hlinkClick r:id="rId4" tooltip="Vakhsh, Tajikistan"/>
              </a:rPr>
              <a:t>Wakhsh</a:t>
            </a:r>
            <a:r>
              <a:rPr lang="en-US" dirty="0" smtClean="0"/>
              <a:t>,</a:t>
            </a:r>
            <a:r>
              <a:rPr lang="en-US" baseline="30000" dirty="0" smtClean="0"/>
              <a:t> </a:t>
            </a:r>
            <a:r>
              <a:rPr lang="en-US" dirty="0" smtClean="0"/>
              <a:t>a village on the </a:t>
            </a:r>
            <a:r>
              <a:rPr lang="en-US" dirty="0" err="1" smtClean="0">
                <a:hlinkClick r:id="rId5" tooltip="Vakhsh River"/>
              </a:rPr>
              <a:t>Vakhsh</a:t>
            </a:r>
            <a:r>
              <a:rPr lang="en-US" dirty="0" smtClean="0">
                <a:hlinkClick r:id="rId5" tooltip="Vakhsh River"/>
              </a:rPr>
              <a:t> River</a:t>
            </a:r>
            <a:r>
              <a:rPr lang="en-US" dirty="0" smtClean="0"/>
              <a:t> in present-day </a:t>
            </a:r>
            <a:r>
              <a:rPr lang="en-US" dirty="0" smtClean="0">
                <a:hlinkClick r:id="rId6" tooltip="Tajikistan"/>
              </a:rPr>
              <a:t>Tajikistan</a:t>
            </a:r>
            <a:r>
              <a:rPr lang="en-US" dirty="0" smtClean="0"/>
              <a:t>,</a:t>
            </a:r>
            <a:r>
              <a:rPr lang="en-US" baseline="30000" dirty="0"/>
              <a:t> </a:t>
            </a:r>
            <a:r>
              <a:rPr lang="en-US" dirty="0" smtClean="0"/>
              <a:t>or in the city of Balkh, in present-day Afghanistan.</a:t>
            </a:r>
          </a:p>
          <a:p>
            <a:pPr algn="just" rtl="0"/>
            <a:r>
              <a:rPr lang="en-US" dirty="0" smtClean="0"/>
              <a:t>Greater Balkh was at that time a major centre of Persian culture</a:t>
            </a:r>
            <a:r>
              <a:rPr lang="en-US" baseline="30000" dirty="0"/>
              <a:t> </a:t>
            </a:r>
            <a:r>
              <a:rPr lang="en-US" dirty="0" smtClean="0"/>
              <a:t>and </a:t>
            </a:r>
            <a:r>
              <a:rPr lang="en-US" dirty="0" smtClean="0">
                <a:hlinkClick r:id="rId7" tooltip="Sufism"/>
              </a:rPr>
              <a:t>Sufism</a:t>
            </a:r>
            <a:r>
              <a:rPr lang="en-US" dirty="0" smtClean="0"/>
              <a:t> had developed there for several centuries. </a:t>
            </a:r>
            <a:endParaRPr lang="en-US"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algn="just" rtl="0"/>
            <a:r>
              <a:rPr lang="en-US" dirty="0" err="1" smtClean="0"/>
              <a:t>Rumi</a:t>
            </a:r>
            <a:r>
              <a:rPr lang="en-US" dirty="0" smtClean="0"/>
              <a:t> </a:t>
            </a:r>
            <a:r>
              <a:rPr lang="en-US" dirty="0" err="1" smtClean="0"/>
              <a:t>practised</a:t>
            </a:r>
            <a:r>
              <a:rPr lang="en-US" dirty="0" smtClean="0"/>
              <a:t> Sufism as a disciple of </a:t>
            </a:r>
            <a:r>
              <a:rPr lang="en-US" dirty="0" err="1" smtClean="0"/>
              <a:t>Burhan</a:t>
            </a:r>
            <a:r>
              <a:rPr lang="en-US" dirty="0" smtClean="0"/>
              <a:t> </a:t>
            </a:r>
            <a:r>
              <a:rPr lang="en-US" dirty="0" err="1" smtClean="0"/>
              <a:t>ud</a:t>
            </a:r>
            <a:r>
              <a:rPr lang="en-US" dirty="0" smtClean="0"/>
              <a:t>-Din until the latter died in 1240 or 1241. </a:t>
            </a:r>
            <a:r>
              <a:rPr lang="en-US" dirty="0" err="1" smtClean="0"/>
              <a:t>Rumi's</a:t>
            </a:r>
            <a:r>
              <a:rPr lang="en-US" dirty="0" smtClean="0"/>
              <a:t> public life then began: he became an Islamic Jurist, issuing </a:t>
            </a:r>
            <a:r>
              <a:rPr lang="en-US" dirty="0" err="1" smtClean="0">
                <a:hlinkClick r:id="rId2" tooltip="Fatwas"/>
              </a:rPr>
              <a:t>fatwas</a:t>
            </a:r>
            <a:r>
              <a:rPr lang="en-US" dirty="0" smtClean="0"/>
              <a:t> and giving sermons in the mosques of Konya. He also served as a </a:t>
            </a:r>
            <a:r>
              <a:rPr lang="en-US" dirty="0" err="1" smtClean="0"/>
              <a:t>Molvi</a:t>
            </a:r>
            <a:r>
              <a:rPr lang="en-US" dirty="0" smtClean="0"/>
              <a:t> (Islamic teacher) and taught his adherents in the </a:t>
            </a:r>
            <a:r>
              <a:rPr lang="en-US" dirty="0" err="1" smtClean="0"/>
              <a:t>madrassa</a:t>
            </a:r>
            <a:r>
              <a:rPr lang="en-US" dirty="0" smtClean="0"/>
              <a:t>. </a:t>
            </a:r>
          </a:p>
          <a:p>
            <a:pPr algn="just" rtl="0"/>
            <a:r>
              <a:rPr lang="en-US" dirty="0" smtClean="0"/>
              <a:t>During this period, </a:t>
            </a:r>
            <a:r>
              <a:rPr lang="en-US" dirty="0" err="1" smtClean="0"/>
              <a:t>Rumi</a:t>
            </a:r>
            <a:r>
              <a:rPr lang="en-US" dirty="0" smtClean="0"/>
              <a:t> also travelled to </a:t>
            </a:r>
            <a:r>
              <a:rPr lang="en-US" dirty="0" smtClean="0">
                <a:hlinkClick r:id="rId3" tooltip="Damascus"/>
              </a:rPr>
              <a:t>Damascus</a:t>
            </a:r>
            <a:r>
              <a:rPr lang="en-US" dirty="0" smtClean="0"/>
              <a:t> and is said to have spent four years there. </a:t>
            </a:r>
          </a:p>
          <a:p>
            <a:pPr algn="just" rtl="0"/>
            <a:r>
              <a:rPr lang="en-US" dirty="0" smtClean="0"/>
              <a:t>It was his meeting with the dervish </a:t>
            </a:r>
            <a:r>
              <a:rPr lang="en-US" dirty="0" smtClean="0">
                <a:hlinkClick r:id="rId4" tooltip="Shams-e Tabrizi"/>
              </a:rPr>
              <a:t>Shams-e </a:t>
            </a:r>
            <a:r>
              <a:rPr lang="en-US" dirty="0" err="1" smtClean="0">
                <a:hlinkClick r:id="rId4" tooltip="Shams-e Tabrizi"/>
              </a:rPr>
              <a:t>Tabrizi</a:t>
            </a:r>
            <a:r>
              <a:rPr lang="en-US" dirty="0" smtClean="0"/>
              <a:t> on 15 November 1244 that completely changed his life. From an accomplished teacher and jurist, </a:t>
            </a:r>
            <a:r>
              <a:rPr lang="en-US" dirty="0" err="1" smtClean="0"/>
              <a:t>Rumi</a:t>
            </a:r>
            <a:r>
              <a:rPr lang="en-US" dirty="0" smtClean="0"/>
              <a:t> was transformed into an ascetic. </a:t>
            </a:r>
          </a:p>
          <a:p>
            <a:pPr algn="just" rtl="0"/>
            <a:r>
              <a:rPr lang="en-US" dirty="0" smtClean="0"/>
              <a:t>Shams had travelled throughout the Middle East searching and praying for someone who could "endure my company". A voice said to him, "What will you give in return?" Shams replied, "My head!" The voice then said, "The one you seek is </a:t>
            </a:r>
            <a:r>
              <a:rPr lang="en-US" dirty="0" err="1" smtClean="0"/>
              <a:t>Jalal</a:t>
            </a:r>
            <a:r>
              <a:rPr lang="en-US" dirty="0" smtClean="0"/>
              <a:t> </a:t>
            </a:r>
            <a:r>
              <a:rPr lang="en-US" dirty="0" err="1" smtClean="0"/>
              <a:t>ud</a:t>
            </a:r>
            <a:r>
              <a:rPr lang="en-US" dirty="0" smtClean="0"/>
              <a:t>-Din of Konya." On the night of 5 December 1248, as </a:t>
            </a:r>
            <a:r>
              <a:rPr lang="en-US" dirty="0" err="1" smtClean="0"/>
              <a:t>Rumi</a:t>
            </a:r>
            <a:r>
              <a:rPr lang="en-US" dirty="0" smtClean="0"/>
              <a:t> and Shams were talking, Shams was called to the back door. He went out, never to be seen again. It is </a:t>
            </a:r>
            <a:r>
              <a:rPr lang="en-US" dirty="0" err="1" smtClean="0"/>
              <a:t>rumoured</a:t>
            </a:r>
            <a:r>
              <a:rPr lang="en-US" dirty="0" smtClean="0"/>
              <a:t> that Shams was murdered with the connivance of </a:t>
            </a:r>
            <a:r>
              <a:rPr lang="en-US" dirty="0" err="1" smtClean="0"/>
              <a:t>Rumi's</a:t>
            </a:r>
            <a:r>
              <a:rPr lang="en-US" dirty="0" smtClean="0"/>
              <a:t> son, 'Ala' </a:t>
            </a:r>
            <a:r>
              <a:rPr lang="en-US" dirty="0" err="1" smtClean="0"/>
              <a:t>ud</a:t>
            </a:r>
            <a:r>
              <a:rPr lang="en-US" dirty="0" smtClean="0"/>
              <a:t>-Din; if so, Shams indeed gave his head for the privilege of mystical friendship. </a:t>
            </a:r>
            <a:endParaRPr lang="en-US" dirty="0"/>
          </a:p>
        </p:txBody>
      </p:sp>
    </p:spTree>
  </p:cSld>
  <p:clrMapOvr>
    <a:masterClrMapping/>
  </p:clrMapOvr>
  <p:transition>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algn="just" rtl="0"/>
            <a:r>
              <a:rPr lang="en-US" dirty="0" err="1" smtClean="0"/>
              <a:t>Rumi's</a:t>
            </a:r>
            <a:r>
              <a:rPr lang="en-US" dirty="0" smtClean="0"/>
              <a:t> love for, and his bereavement at the death of, Shams found their expression in an outpouring of lyric poems, </a:t>
            </a:r>
            <a:r>
              <a:rPr lang="en-US" i="1" dirty="0" smtClean="0">
                <a:hlinkClick r:id="rId2" tooltip="Diwan-e Shams-e Tabrizi"/>
              </a:rPr>
              <a:t>Divan-e Shams-e </a:t>
            </a:r>
            <a:r>
              <a:rPr lang="en-US" i="1" dirty="0" err="1" smtClean="0">
                <a:hlinkClick r:id="rId2" tooltip="Diwan-e Shams-e Tabrizi"/>
              </a:rPr>
              <a:t>Tabrizi</a:t>
            </a:r>
            <a:r>
              <a:rPr lang="en-US" dirty="0" smtClean="0"/>
              <a:t>.</a:t>
            </a:r>
          </a:p>
          <a:p>
            <a:pPr algn="just" rtl="0"/>
            <a:r>
              <a:rPr lang="en-US" dirty="0" smtClean="0"/>
              <a:t>The general theme of </a:t>
            </a:r>
            <a:r>
              <a:rPr lang="en-US" dirty="0" err="1" smtClean="0"/>
              <a:t>Rumi's</a:t>
            </a:r>
            <a:r>
              <a:rPr lang="en-US" dirty="0" smtClean="0"/>
              <a:t> thought, like that of other mystic and Sufi poets of Persian literature, is that of </a:t>
            </a:r>
            <a:r>
              <a:rPr lang="en-US" i="1" dirty="0" err="1" smtClean="0">
                <a:hlinkClick r:id="rId3" tooltip="Tawhid"/>
              </a:rPr>
              <a:t>tawhid</a:t>
            </a:r>
            <a:r>
              <a:rPr lang="en-US" dirty="0" smtClean="0"/>
              <a:t> — union with the Beloved, from whom he sees himself as being cut off and aloof.</a:t>
            </a:r>
            <a:endParaRPr lang="ar-IQ" dirty="0"/>
          </a:p>
        </p:txBody>
      </p:sp>
    </p:spTree>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850106"/>
          </a:xfrm>
        </p:spPr>
        <p:txBody>
          <a:bodyPr/>
          <a:lstStyle/>
          <a:p>
            <a:endParaRPr lang="ar-IQ" dirty="0"/>
          </a:p>
        </p:txBody>
      </p:sp>
      <p:sp>
        <p:nvSpPr>
          <p:cNvPr id="3" name="Content Placeholder 2"/>
          <p:cNvSpPr>
            <a:spLocks noGrp="1"/>
          </p:cNvSpPr>
          <p:nvPr>
            <p:ph idx="1"/>
          </p:nvPr>
        </p:nvSpPr>
        <p:spPr>
          <a:xfrm>
            <a:off x="323528" y="1268760"/>
            <a:ext cx="8363272" cy="4857403"/>
          </a:xfrm>
        </p:spPr>
        <p:txBody>
          <a:bodyPr>
            <a:noAutofit/>
          </a:bodyPr>
          <a:lstStyle/>
          <a:p>
            <a:pPr algn="just" rtl="0"/>
            <a:r>
              <a:rPr lang="en-US" sz="1600" dirty="0" err="1" smtClean="0"/>
              <a:t>Rumi</a:t>
            </a:r>
            <a:r>
              <a:rPr lang="en-US" sz="1600" dirty="0" smtClean="0"/>
              <a:t> believed passionately in the use of </a:t>
            </a:r>
            <a:r>
              <a:rPr lang="en-US" sz="1600" b="1" dirty="0" smtClean="0">
                <a:solidFill>
                  <a:srgbClr val="FF0000"/>
                </a:solidFill>
              </a:rPr>
              <a:t>music, poetry and dance </a:t>
            </a:r>
            <a:r>
              <a:rPr lang="en-US" sz="1600" dirty="0" smtClean="0"/>
              <a:t>as a path for reaching God. For </a:t>
            </a:r>
            <a:r>
              <a:rPr lang="en-US" sz="1600" dirty="0" err="1" smtClean="0"/>
              <a:t>Rumi</a:t>
            </a:r>
            <a:r>
              <a:rPr lang="en-US" sz="1600" dirty="0" smtClean="0"/>
              <a:t>, music helped devotees to focus their whole being on the divine and to do this so intensely that the soul was both destroyed and resurrected. It was from these ideas that the practice of </a:t>
            </a:r>
            <a:r>
              <a:rPr lang="en-US" sz="1600" dirty="0" smtClean="0">
                <a:hlinkClick r:id="rId2" tooltip="Sufi whirling"/>
              </a:rPr>
              <a:t>whirling Dervishes</a:t>
            </a:r>
            <a:r>
              <a:rPr lang="en-US" sz="1600" dirty="0" smtClean="0"/>
              <a:t> developed into a </a:t>
            </a:r>
            <a:r>
              <a:rPr lang="en-US" sz="1600" b="1" dirty="0" smtClean="0">
                <a:solidFill>
                  <a:srgbClr val="FF0000"/>
                </a:solidFill>
              </a:rPr>
              <a:t>ritual form</a:t>
            </a:r>
            <a:r>
              <a:rPr lang="en-US" sz="1600" dirty="0" smtClean="0"/>
              <a:t>. His teachings became the base for the order of the </a:t>
            </a:r>
            <a:r>
              <a:rPr lang="en-US" sz="1600" dirty="0" err="1" smtClean="0"/>
              <a:t>Mevlevi</a:t>
            </a:r>
            <a:r>
              <a:rPr lang="en-US" sz="1600" dirty="0" smtClean="0"/>
              <a:t>, which his son Sultan </a:t>
            </a:r>
            <a:r>
              <a:rPr lang="en-US" sz="1600" dirty="0" err="1" smtClean="0"/>
              <a:t>Walad</a:t>
            </a:r>
            <a:r>
              <a:rPr lang="en-US" sz="1600" dirty="0" smtClean="0"/>
              <a:t> organized. </a:t>
            </a:r>
            <a:r>
              <a:rPr lang="en-US" sz="1600" dirty="0" err="1" smtClean="0"/>
              <a:t>Rumi</a:t>
            </a:r>
            <a:r>
              <a:rPr lang="en-US" sz="1600" dirty="0" smtClean="0"/>
              <a:t> encouraged </a:t>
            </a:r>
            <a:r>
              <a:rPr lang="en-US" sz="2000" dirty="0" err="1" smtClean="0">
                <a:solidFill>
                  <a:srgbClr val="FF0000"/>
                </a:solidFill>
                <a:hlinkClick r:id="rId3" tooltip="Sama (Sufism)"/>
              </a:rPr>
              <a:t>Sama</a:t>
            </a:r>
            <a:r>
              <a:rPr lang="en-US" sz="1600" dirty="0" smtClean="0"/>
              <a:t>, listening to music and turning or doing the sacred dance. In the </a:t>
            </a:r>
            <a:r>
              <a:rPr lang="en-US" sz="1600" dirty="0" err="1" smtClean="0"/>
              <a:t>Mevlevi</a:t>
            </a:r>
            <a:r>
              <a:rPr lang="en-US" sz="1600" dirty="0" smtClean="0"/>
              <a:t> tradition, </a:t>
            </a:r>
            <a:r>
              <a:rPr lang="en-US" sz="1600" i="1" dirty="0" err="1" smtClean="0"/>
              <a:t>samāʿ</a:t>
            </a:r>
            <a:r>
              <a:rPr lang="en-US" sz="1600" dirty="0" smtClean="0"/>
              <a:t> represents </a:t>
            </a:r>
            <a:r>
              <a:rPr lang="en-US" sz="1600" dirty="0" smtClean="0">
                <a:solidFill>
                  <a:srgbClr val="FF0000"/>
                </a:solidFill>
              </a:rPr>
              <a:t>a mystical journey of spiritual ascent through mind and love to the Perfect One. In this journey, the seeker symbolically turns towards the truth, grows through love, abandons the ego, finds the truth and arrives at the Perfect. The seeker then returns from this spiritual journey, with greater maturity, to love and to be of service to the whole of creation without discrimination with regard to beliefs, races, classes and nations.</a:t>
            </a:r>
          </a:p>
          <a:p>
            <a:pPr algn="just" rtl="0"/>
            <a:r>
              <a:rPr lang="en-US" sz="1600" dirty="0" smtClean="0"/>
              <a:t>In other verses in the </a:t>
            </a:r>
            <a:r>
              <a:rPr lang="en-US" sz="1600" i="1" dirty="0" err="1" smtClean="0"/>
              <a:t>Masnavi</a:t>
            </a:r>
            <a:r>
              <a:rPr lang="en-US" sz="1600" dirty="0" smtClean="0"/>
              <a:t>, </a:t>
            </a:r>
            <a:r>
              <a:rPr lang="en-US" sz="1600" dirty="0" err="1" smtClean="0"/>
              <a:t>Rumi</a:t>
            </a:r>
            <a:r>
              <a:rPr lang="en-US" sz="1600" dirty="0" smtClean="0"/>
              <a:t> describes in detail the universal message of love: </a:t>
            </a:r>
          </a:p>
          <a:p>
            <a:pPr algn="just" rtl="0"/>
            <a:r>
              <a:rPr lang="en-US" sz="1600" dirty="0" smtClean="0"/>
              <a:t>The lover’s cause is separate from all other causes</a:t>
            </a:r>
            <a:br>
              <a:rPr lang="en-US" sz="1600" dirty="0" smtClean="0"/>
            </a:br>
            <a:r>
              <a:rPr lang="en-US" sz="1600" dirty="0" smtClean="0"/>
              <a:t>Love is the astrolabe of God's mysteries.</a:t>
            </a:r>
          </a:p>
          <a:p>
            <a:pPr algn="just" rtl="0"/>
            <a:r>
              <a:rPr lang="en-US" sz="1600" dirty="0" smtClean="0"/>
              <a:t>Shams arrived in Konya, preaching the possibility and necessity of direct communion with God. </a:t>
            </a:r>
            <a:r>
              <a:rPr lang="en-US" sz="1600" dirty="0" err="1" smtClean="0"/>
              <a:t>Rumi</a:t>
            </a:r>
            <a:r>
              <a:rPr lang="en-US" sz="1600" dirty="0" smtClean="0"/>
              <a:t> became a disciple and intimate friend to Shams; the two were rarely apart. It is said that </a:t>
            </a:r>
            <a:r>
              <a:rPr lang="en-US" sz="1600" dirty="0" err="1" smtClean="0"/>
              <a:t>Rumi’s</a:t>
            </a:r>
            <a:r>
              <a:rPr lang="en-US" sz="1600" dirty="0" smtClean="0"/>
              <a:t> sons and followers were jealous of Shams and drove him from the city. </a:t>
            </a:r>
          </a:p>
          <a:p>
            <a:pPr algn="just"/>
            <a:endParaRPr lang="ar-IQ" sz="1600" dirty="0"/>
          </a:p>
        </p:txBody>
      </p:sp>
    </p:spTree>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algn="just" rtl="0"/>
            <a:r>
              <a:rPr lang="en-US" dirty="0" err="1" smtClean="0"/>
              <a:t>Rumi's</a:t>
            </a:r>
            <a:r>
              <a:rPr lang="en-US" dirty="0" smtClean="0"/>
              <a:t> major work is the </a:t>
            </a:r>
            <a:r>
              <a:rPr lang="en-US" i="1" dirty="0" err="1" smtClean="0"/>
              <a:t>Maṭnawīye</a:t>
            </a:r>
            <a:r>
              <a:rPr lang="en-US" i="1" dirty="0" smtClean="0"/>
              <a:t> </a:t>
            </a:r>
            <a:r>
              <a:rPr lang="en-US" i="1" dirty="0" err="1" smtClean="0"/>
              <a:t>Ma'nawī</a:t>
            </a:r>
            <a:r>
              <a:rPr lang="en-US" dirty="0" smtClean="0"/>
              <a:t> (</a:t>
            </a:r>
            <a:r>
              <a:rPr lang="en-US" i="1" dirty="0" smtClean="0"/>
              <a:t>Spiritual Couplets</a:t>
            </a:r>
            <a:r>
              <a:rPr lang="en-US" dirty="0" smtClean="0"/>
              <a:t>; </a:t>
            </a:r>
            <a:r>
              <a:rPr lang="ar-IQ" dirty="0" smtClean="0"/>
              <a:t>مثنوی معنوی), </a:t>
            </a:r>
            <a:r>
              <a:rPr lang="en-US" dirty="0" smtClean="0"/>
              <a:t>a six-volume poem regarded by some Sufis as the Persian-language </a:t>
            </a:r>
            <a:r>
              <a:rPr lang="en-US" dirty="0" smtClean="0">
                <a:hlinkClick r:id="rId2" tooltip="Qur'an"/>
              </a:rPr>
              <a:t>Qur'an</a:t>
            </a:r>
            <a:r>
              <a:rPr lang="en-US" dirty="0" smtClean="0"/>
              <a:t>. It is considered by many to be one of the greatest works of mystical poetry.</a:t>
            </a:r>
            <a:endParaRPr lang="en-US" baseline="30000" dirty="0"/>
          </a:p>
          <a:p>
            <a:pPr algn="just" rtl="0"/>
            <a:r>
              <a:rPr lang="en-US" dirty="0" err="1" smtClean="0"/>
              <a:t>Rumi's</a:t>
            </a:r>
            <a:r>
              <a:rPr lang="en-US" dirty="0" smtClean="0"/>
              <a:t> poetry forms the basis of much classical </a:t>
            </a:r>
            <a:r>
              <a:rPr lang="en-US" dirty="0" smtClean="0">
                <a:hlinkClick r:id="rId3" tooltip="Music of Iran"/>
              </a:rPr>
              <a:t>Iranian</a:t>
            </a:r>
            <a:r>
              <a:rPr lang="en-US" dirty="0" smtClean="0"/>
              <a:t> and </a:t>
            </a:r>
            <a:r>
              <a:rPr lang="en-US" dirty="0" smtClean="0">
                <a:hlinkClick r:id="rId4" tooltip="Music of Afghanistan"/>
              </a:rPr>
              <a:t>Afghan</a:t>
            </a:r>
            <a:r>
              <a:rPr lang="en-US" dirty="0" smtClean="0"/>
              <a:t> music.</a:t>
            </a:r>
            <a:endParaRPr lang="en-US" baseline="30000" dirty="0"/>
          </a:p>
          <a:p>
            <a:pPr algn="just" rtl="0"/>
            <a:r>
              <a:rPr lang="en-US" dirty="0" smtClean="0"/>
              <a:t>To many modern Westerners, his teachings are one of the best introductions to the philosophy and practice of </a:t>
            </a:r>
            <a:r>
              <a:rPr lang="en-US" dirty="0" smtClean="0">
                <a:hlinkClick r:id="rId5" tooltip="Sufism"/>
              </a:rPr>
              <a:t>Sufism</a:t>
            </a:r>
            <a:r>
              <a:rPr lang="en-US" dirty="0" smtClean="0"/>
              <a:t>.</a:t>
            </a:r>
            <a:endParaRPr lang="ar-IQ" dirty="0"/>
          </a:p>
        </p:txBody>
      </p:sp>
    </p:spTree>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lgn="just" rtl="0"/>
            <a:r>
              <a:rPr lang="en-US" dirty="0" err="1" smtClean="0">
                <a:hlinkClick r:id="rId2" tooltip="Shahram Shiva"/>
              </a:rPr>
              <a:t>Shahram</a:t>
            </a:r>
            <a:r>
              <a:rPr lang="en-US" dirty="0" smtClean="0">
                <a:hlinkClick r:id="rId2" tooltip="Shahram Shiva"/>
              </a:rPr>
              <a:t> Shiva</a:t>
            </a:r>
            <a:r>
              <a:rPr lang="en-US" dirty="0" smtClean="0"/>
              <a:t> asserts that "</a:t>
            </a:r>
            <a:r>
              <a:rPr lang="en-US" dirty="0" err="1" smtClean="0"/>
              <a:t>Rumi</a:t>
            </a:r>
            <a:r>
              <a:rPr lang="en-US" dirty="0" smtClean="0"/>
              <a:t> is able to verbalize the highly personal and often confusing world of personal growth and development in a very clear and direct fashion. He does not offend anyone, and he includes everyone..</a:t>
            </a:r>
          </a:p>
          <a:p>
            <a:pPr algn="just" rtl="0"/>
            <a:r>
              <a:rPr lang="en-US" b="1" dirty="0" err="1" smtClean="0"/>
              <a:t>Shahram</a:t>
            </a:r>
            <a:r>
              <a:rPr lang="en-US" b="1" dirty="0" smtClean="0"/>
              <a:t> Shiva</a:t>
            </a:r>
            <a:r>
              <a:rPr lang="en-US" dirty="0" smtClean="0"/>
              <a:t> is a </a:t>
            </a:r>
            <a:r>
              <a:rPr lang="en-US" dirty="0" smtClean="0">
                <a:hlinkClick r:id="rId3" tooltip="Performance poet"/>
              </a:rPr>
              <a:t>performance poet</a:t>
            </a:r>
            <a:r>
              <a:rPr lang="en-US" dirty="0" smtClean="0"/>
              <a:t>, recording artist, and translator of the works of </a:t>
            </a:r>
            <a:r>
              <a:rPr lang="en-US" dirty="0" err="1" smtClean="0">
                <a:hlinkClick r:id="rId4" tooltip="Rumi"/>
              </a:rPr>
              <a:t>Rumi</a:t>
            </a:r>
            <a:r>
              <a:rPr lang="en-US" dirty="0" smtClean="0"/>
              <a:t>, a 13th-century </a:t>
            </a:r>
            <a:r>
              <a:rPr lang="en-US" dirty="0" smtClean="0">
                <a:hlinkClick r:id="rId5" tooltip="Persian people"/>
              </a:rPr>
              <a:t>Persian</a:t>
            </a:r>
            <a:r>
              <a:rPr lang="en-US" dirty="0" smtClean="0"/>
              <a:t> poet and philosopher.</a:t>
            </a:r>
          </a:p>
          <a:p>
            <a:pPr algn="just" rtl="0"/>
            <a:r>
              <a:rPr lang="en-US" dirty="0" err="1" smtClean="0"/>
              <a:t>Shahram</a:t>
            </a:r>
            <a:r>
              <a:rPr lang="en-US" dirty="0" smtClean="0"/>
              <a:t> Shiva was born in Iran to a family of </a:t>
            </a:r>
            <a:r>
              <a:rPr lang="en-US" dirty="0" smtClean="0">
                <a:hlinkClick r:id="rId6" tooltip="Persian Jews"/>
              </a:rPr>
              <a:t>Jewish</a:t>
            </a:r>
            <a:r>
              <a:rPr lang="en-US" dirty="0" smtClean="0"/>
              <a:t> heritage and migrated to the US in his mid teens. He began translating </a:t>
            </a:r>
            <a:r>
              <a:rPr lang="en-US" dirty="0" err="1" smtClean="0"/>
              <a:t>Rumi's</a:t>
            </a:r>
            <a:r>
              <a:rPr lang="en-US" dirty="0" smtClean="0"/>
              <a:t> poetry in 1988</a:t>
            </a:r>
          </a:p>
          <a:p>
            <a:pPr algn="just" rtl="0"/>
            <a:endParaRPr lang="en-US" dirty="0"/>
          </a:p>
        </p:txBody>
      </p:sp>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321</TotalTime>
  <Words>1278</Words>
  <Application>Microsoft Office PowerPoint</Application>
  <PresentationFormat>On-screen Show (4:3)</PresentationFormat>
  <Paragraphs>30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Jalal edin al-Rumi</vt:lpstr>
      <vt:lpstr>Slide 2</vt:lpstr>
      <vt:lpstr>Slide 3</vt:lpstr>
      <vt:lpstr>Slide 4</vt:lpstr>
      <vt:lpstr>Slide 5</vt:lpstr>
      <vt:lpstr>Slide 6</vt:lpstr>
      <vt:lpstr>Slide 7</vt:lpstr>
      <vt:lpstr>Slide 8</vt:lpstr>
      <vt:lpstr>Slide 9</vt:lpstr>
      <vt:lpstr>Slide 10</vt:lpstr>
      <vt:lpstr>Yunus Emre</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al.nfoth</dc:creator>
  <cp:lastModifiedBy>al.nfoth</cp:lastModifiedBy>
  <cp:revision>34</cp:revision>
  <dcterms:created xsi:type="dcterms:W3CDTF">2018-12-08T15:51:45Z</dcterms:created>
  <dcterms:modified xsi:type="dcterms:W3CDTF">2018-12-08T21:13:33Z</dcterms:modified>
</cp:coreProperties>
</file>